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5" r:id="rId3"/>
    <p:sldId id="272" r:id="rId4"/>
    <p:sldId id="273" r:id="rId5"/>
    <p:sldId id="285" r:id="rId6"/>
    <p:sldId id="312" r:id="rId7"/>
    <p:sldId id="313" r:id="rId8"/>
    <p:sldId id="314" r:id="rId9"/>
    <p:sldId id="315" r:id="rId10"/>
    <p:sldId id="316" r:id="rId11"/>
    <p:sldId id="317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18" r:id="rId28"/>
    <p:sldId id="334" r:id="rId29"/>
    <p:sldId id="335" r:id="rId30"/>
    <p:sldId id="336" r:id="rId31"/>
    <p:sldId id="337" r:id="rId32"/>
    <p:sldId id="338" r:id="rId33"/>
    <p:sldId id="368" r:id="rId34"/>
    <p:sldId id="288" r:id="rId35"/>
    <p:sldId id="371" r:id="rId36"/>
    <p:sldId id="339" r:id="rId37"/>
    <p:sldId id="340" r:id="rId38"/>
    <p:sldId id="341" r:id="rId39"/>
    <p:sldId id="289" r:id="rId40"/>
    <p:sldId id="342" r:id="rId41"/>
    <p:sldId id="343" r:id="rId42"/>
    <p:sldId id="370" r:id="rId43"/>
    <p:sldId id="286" r:id="rId44"/>
    <p:sldId id="369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53" r:id="rId55"/>
    <p:sldId id="354" r:id="rId56"/>
    <p:sldId id="355" r:id="rId57"/>
    <p:sldId id="356" r:id="rId58"/>
    <p:sldId id="357" r:id="rId59"/>
    <p:sldId id="358" r:id="rId60"/>
    <p:sldId id="359" r:id="rId61"/>
    <p:sldId id="360" r:id="rId62"/>
    <p:sldId id="361" r:id="rId63"/>
    <p:sldId id="362" r:id="rId64"/>
    <p:sldId id="364" r:id="rId65"/>
    <p:sldId id="366" r:id="rId66"/>
    <p:sldId id="294" r:id="rId67"/>
    <p:sldId id="295" r:id="rId68"/>
    <p:sldId id="367" r:id="rId69"/>
    <p:sldId id="296" r:id="rId70"/>
    <p:sldId id="297" r:id="rId71"/>
    <p:sldId id="298" r:id="rId72"/>
    <p:sldId id="299" r:id="rId73"/>
    <p:sldId id="300" r:id="rId74"/>
    <p:sldId id="301" r:id="rId75"/>
    <p:sldId id="302" r:id="rId76"/>
    <p:sldId id="303" r:id="rId77"/>
    <p:sldId id="304" r:id="rId78"/>
    <p:sldId id="305" r:id="rId79"/>
    <p:sldId id="306" r:id="rId80"/>
    <p:sldId id="307" r:id="rId81"/>
    <p:sldId id="308" r:id="rId82"/>
    <p:sldId id="309" r:id="rId83"/>
    <p:sldId id="310" r:id="rId84"/>
    <p:sldId id="311" r:id="rId85"/>
    <p:sldId id="256" r:id="rId8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FA6"/>
    <a:srgbClr val="C3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08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610" y="7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E9EB06-1BB6-4F2E-8626-387F4AC6E755}"/>
              </a:ext>
            </a:extLst>
          </p:cNvPr>
          <p:cNvSpPr/>
          <p:nvPr userDrawn="1"/>
        </p:nvSpPr>
        <p:spPr>
          <a:xfrm>
            <a:off x="172720" y="6410960"/>
            <a:ext cx="12019280" cy="284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A22A71-41D0-496C-964C-0175C6758C97}"/>
              </a:ext>
            </a:extLst>
          </p:cNvPr>
          <p:cNvSpPr txBox="1"/>
          <p:nvPr/>
        </p:nvSpPr>
        <p:spPr>
          <a:xfrm>
            <a:off x="2921091" y="2676248"/>
            <a:ext cx="6349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딥러닝의</a:t>
            </a:r>
            <a:r>
              <a:rPr lang="ko-KR" altLang="en-US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이해 </a:t>
            </a:r>
            <a:r>
              <a:rPr lang="en-US" altLang="ko-KR" sz="6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II</a:t>
            </a:r>
            <a:endParaRPr lang="ko-KR" altLang="en-US" sz="6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05AD4A-DA79-6DA4-B350-BF6866A0AEA9}"/>
              </a:ext>
            </a:extLst>
          </p:cNvPr>
          <p:cNvSpPr txBox="1"/>
          <p:nvPr/>
        </p:nvSpPr>
        <p:spPr>
          <a:xfrm>
            <a:off x="5269085" y="4030465"/>
            <a:ext cx="1784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2023. </a:t>
            </a:r>
            <a:r>
              <a:rPr lang="en-US" altLang="ko-KR" sz="2800" dirty="0" smtClean="0">
                <a:solidFill>
                  <a:schemeClr val="bg1"/>
                </a:solidFill>
              </a:rPr>
              <a:t>2. 2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9FA99-B1A2-1F2E-226D-36794FB13EAE}"/>
              </a:ext>
            </a:extLst>
          </p:cNvPr>
          <p:cNvSpPr txBox="1"/>
          <p:nvPr/>
        </p:nvSpPr>
        <p:spPr>
          <a:xfrm>
            <a:off x="5430987" y="5097265"/>
            <a:ext cx="1460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김 형 오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846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자연어 처리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350A25-4913-B4B4-6F92-3AB8C1656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87" y="1129886"/>
            <a:ext cx="9065821" cy="515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55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846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특징 추출과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AC6392-09CC-720C-8740-0BD3643B3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60" y="1129886"/>
            <a:ext cx="9490858" cy="508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44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846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특징 추출과 분류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485D3D-0440-3B59-35DF-85F474A13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072" y="1129886"/>
            <a:ext cx="9261856" cy="528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10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846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자연어 특징 추출과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EAE960-D84E-B6CC-03FD-D94A21AD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149" y="1129886"/>
            <a:ext cx="9315976" cy="53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2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900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embedding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One-hot encoding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444B44-DF43-6AD9-C94D-76ACA155C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041" y="1058636"/>
            <a:ext cx="9395918" cy="529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53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900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embedding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Word2Vec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34BF25-43BE-98D5-67E4-4837FE741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74" y="1129886"/>
            <a:ext cx="9321837" cy="521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76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900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embedding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Word2Vec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1B7568-922B-DF88-17E1-F19F54BBE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571" y="1129886"/>
            <a:ext cx="9321837" cy="521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76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900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embedding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Word2Vec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89932B-F5E4-16A2-6E11-D9AFCA739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28" y="1006619"/>
            <a:ext cx="8939604" cy="527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17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900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embedding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Word2Vec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6B04D7-2466-D786-A669-D8AE2A1E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40" y="1088882"/>
            <a:ext cx="9357756" cy="521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51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900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embedding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Word2Vec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4FEB81-038C-3E80-1ACC-D141473B7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19" y="1107618"/>
            <a:ext cx="8856580" cy="519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13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DB9851C-EC49-D86A-788B-DB96FE157A16}"/>
              </a:ext>
            </a:extLst>
          </p:cNvPr>
          <p:cNvGrpSpPr/>
          <p:nvPr/>
        </p:nvGrpSpPr>
        <p:grpSpPr>
          <a:xfrm>
            <a:off x="0" y="0"/>
            <a:ext cx="12200710" cy="6862355"/>
            <a:chOff x="0" y="0"/>
            <a:chExt cx="12200710" cy="6862355"/>
          </a:xfrm>
        </p:grpSpPr>
        <p:pic>
          <p:nvPicPr>
            <p:cNvPr id="1030" name="Picture 6" descr="What is deep learning: case study in EDICOM (Part I)">
              <a:extLst>
                <a:ext uri="{FF2B5EF4-FFF2-40B4-BE49-F238E27FC236}">
                  <a16:creationId xmlns:a16="http://schemas.microsoft.com/office/drawing/2014/main" id="{7E4D15E7-3501-CF38-F8D3-2EF2B986FB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62355" cy="6862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What is deep learning: case study in EDICOM (Part I)">
              <a:extLst>
                <a:ext uri="{FF2B5EF4-FFF2-40B4-BE49-F238E27FC236}">
                  <a16:creationId xmlns:a16="http://schemas.microsoft.com/office/drawing/2014/main" id="{4CFF681E-501B-AC65-774F-F16563E9D7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040"/>
            <a:stretch/>
          </p:blipFill>
          <p:spPr bwMode="auto">
            <a:xfrm flipH="1">
              <a:off x="6096000" y="0"/>
              <a:ext cx="6104710" cy="6862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71B1E3-CE5A-4DF5-92F8-AB094C81EFCB}"/>
              </a:ext>
            </a:extLst>
          </p:cNvPr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D1869-4CCD-4E18-BEE5-F32DAFEE4A91}"/>
              </a:ext>
            </a:extLst>
          </p:cNvPr>
          <p:cNvSpPr txBox="1"/>
          <p:nvPr/>
        </p:nvSpPr>
        <p:spPr>
          <a:xfrm>
            <a:off x="6068463" y="3521242"/>
            <a:ext cx="62055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err="1">
                <a:solidFill>
                  <a:schemeClr val="accent1"/>
                </a:solidFill>
              </a:rPr>
              <a:t>딥러닝의</a:t>
            </a:r>
            <a:r>
              <a:rPr lang="ko-KR" altLang="en-US" sz="6600" b="1" dirty="0">
                <a:solidFill>
                  <a:schemeClr val="accent1"/>
                </a:solidFill>
              </a:rPr>
              <a:t> 이해 </a:t>
            </a:r>
            <a:r>
              <a:rPr lang="en-US" altLang="ko-KR" sz="6600" b="1" dirty="0">
                <a:solidFill>
                  <a:schemeClr val="accent1"/>
                </a:solidFill>
              </a:rPr>
              <a:t>II</a:t>
            </a:r>
          </a:p>
        </p:txBody>
      </p:sp>
    </p:spTree>
    <p:extLst>
      <p:ext uri="{BB962C8B-B14F-4D97-AF65-F5344CB8AC3E}">
        <p14:creationId xmlns:p14="http://schemas.microsoft.com/office/powerpoint/2010/main" val="1656276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900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embedding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Word2Vec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0B34AC-A8B5-135A-21AB-BBEA70484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67" y="1090362"/>
            <a:ext cx="9531765" cy="526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28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900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embedding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Word2Vec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6C5946-26B1-58C9-AE5E-C0CEF98C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25" y="1078608"/>
            <a:ext cx="9101384" cy="516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57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900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embedding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FastText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8C3E85-0541-1253-FB37-FD6CBEC60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714" y="1104534"/>
            <a:ext cx="8406184" cy="511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15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900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embedding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FastText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968F2E-FE3E-C7FE-31CC-02E98AB37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80" y="1129886"/>
            <a:ext cx="100965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34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900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embedding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FastText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D4042B-8C32-4112-5AA8-A1DBDFEDE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59" y="1018973"/>
            <a:ext cx="10004281" cy="521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90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900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embedding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FastText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D8B55A-120D-7564-1A7B-073B5DD1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03" y="1129886"/>
            <a:ext cx="107823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19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900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embedding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FastText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1FCE1D-2B53-3221-E000-2ED53A37E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129886"/>
            <a:ext cx="107537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66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846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FastText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Word2Vec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32FEBF-7ACA-E90A-0612-2B8FF3D88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81" y="1129886"/>
            <a:ext cx="9776237" cy="53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9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846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Advanced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FastText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0168E0-8ADA-CD37-8683-AC4682441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287" y="1005399"/>
            <a:ext cx="9123426" cy="526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06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7140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 embedding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0A1636-429A-E4CE-68DA-7D6E52FE0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801" y="1129886"/>
            <a:ext cx="8913854" cy="51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80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What is deep learning: case study in EDICOM (Part I)">
            <a:extLst>
              <a:ext uri="{FF2B5EF4-FFF2-40B4-BE49-F238E27FC236}">
                <a16:creationId xmlns:a16="http://schemas.microsoft.com/office/drawing/2014/main" id="{BB5C331A-531E-B97A-307D-A3C97DA3C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29B4F2-0F80-49A2-819E-020140E44E69}"/>
              </a:ext>
            </a:extLst>
          </p:cNvPr>
          <p:cNvSpPr/>
          <p:nvPr/>
        </p:nvSpPr>
        <p:spPr>
          <a:xfrm>
            <a:off x="650240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57B67-B77D-44F0-83CD-991B186872B5}"/>
              </a:ext>
            </a:extLst>
          </p:cNvPr>
          <p:cNvSpPr txBox="1"/>
          <p:nvPr/>
        </p:nvSpPr>
        <p:spPr>
          <a:xfrm flipH="1">
            <a:off x="8092439" y="122578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010B3-A695-4D53-9C79-11CA14A89998}"/>
              </a:ext>
            </a:extLst>
          </p:cNvPr>
          <p:cNvSpPr txBox="1"/>
          <p:nvPr/>
        </p:nvSpPr>
        <p:spPr>
          <a:xfrm flipH="1">
            <a:off x="8092438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FE62E9-2E0E-4D27-84D6-6F22B24C5B1E}"/>
              </a:ext>
            </a:extLst>
          </p:cNvPr>
          <p:cNvGrpSpPr/>
          <p:nvPr/>
        </p:nvGrpSpPr>
        <p:grpSpPr>
          <a:xfrm>
            <a:off x="7308249" y="2168138"/>
            <a:ext cx="1661352" cy="523220"/>
            <a:chOff x="1191929" y="2733040"/>
            <a:chExt cx="1661352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5998EC-A418-4202-A0CC-414AEC008F45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#1,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20F21D-9D82-43B0-B4BF-65E48F24E63B}"/>
                </a:ext>
              </a:extLst>
            </p:cNvPr>
            <p:cNvSpPr txBox="1"/>
            <p:nvPr/>
          </p:nvSpPr>
          <p:spPr>
            <a:xfrm>
              <a:off x="1976118" y="2733040"/>
              <a:ext cx="8771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NLP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C97A2E-879D-46C5-8736-BF8F95337669}"/>
              </a:ext>
            </a:extLst>
          </p:cNvPr>
          <p:cNvGrpSpPr/>
          <p:nvPr/>
        </p:nvGrpSpPr>
        <p:grpSpPr>
          <a:xfrm>
            <a:off x="7308249" y="2848500"/>
            <a:ext cx="1776768" cy="523220"/>
            <a:chOff x="1191929" y="2733040"/>
            <a:chExt cx="1776768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8BF873-F478-461A-A86E-FB3E232B09C2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#2,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926914-FB83-4E11-AC28-43BC8F7DB9DD}"/>
                </a:ext>
              </a:extLst>
            </p:cNvPr>
            <p:cNvSpPr txBox="1"/>
            <p:nvPr/>
          </p:nvSpPr>
          <p:spPr>
            <a:xfrm>
              <a:off x="1976118" y="2733040"/>
              <a:ext cx="9925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RNN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22D8540-5CAC-4D86-ACE2-1103C710EF0B}"/>
              </a:ext>
            </a:extLst>
          </p:cNvPr>
          <p:cNvGrpSpPr/>
          <p:nvPr/>
        </p:nvGrpSpPr>
        <p:grpSpPr>
          <a:xfrm>
            <a:off x="7308249" y="3528862"/>
            <a:ext cx="2580706" cy="523220"/>
            <a:chOff x="1191929" y="2733040"/>
            <a:chExt cx="2580706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193926-7A30-4E47-8D75-51999AB3DE9C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#3,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886D85-1DB8-47C2-9446-1E910AC2D5E2}"/>
                </a:ext>
              </a:extLst>
            </p:cNvPr>
            <p:cNvSpPr txBox="1"/>
            <p:nvPr/>
          </p:nvSpPr>
          <p:spPr>
            <a:xfrm>
              <a:off x="1976118" y="2733040"/>
              <a:ext cx="17965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Attention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06275B1-1ED2-4808-AFC2-4771F5856EFA}"/>
              </a:ext>
            </a:extLst>
          </p:cNvPr>
          <p:cNvGrpSpPr/>
          <p:nvPr/>
        </p:nvGrpSpPr>
        <p:grpSpPr>
          <a:xfrm>
            <a:off x="7308249" y="4209224"/>
            <a:ext cx="3035254" cy="523220"/>
            <a:chOff x="1191929" y="2733040"/>
            <a:chExt cx="3035254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CEC947-EB20-474B-A51A-5E52CA45C290}"/>
                </a:ext>
              </a:extLst>
            </p:cNvPr>
            <p:cNvSpPr txBox="1"/>
            <p:nvPr/>
          </p:nvSpPr>
          <p:spPr>
            <a:xfrm>
              <a:off x="1191929" y="2733040"/>
              <a:ext cx="7841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#4,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707881-1155-4213-A1CF-57159E137123}"/>
                </a:ext>
              </a:extLst>
            </p:cNvPr>
            <p:cNvSpPr txBox="1"/>
            <p:nvPr/>
          </p:nvSpPr>
          <p:spPr>
            <a:xfrm>
              <a:off x="1976118" y="2733040"/>
              <a:ext cx="22510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Transformer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7366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7140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Word embedding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한계점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62F12F-6C10-C3B9-2851-FAAFD3BA6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34" y="1129886"/>
            <a:ext cx="9204095" cy="518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52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7140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언어모델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C9120C-45D3-E55E-06FE-336FDBF18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05" y="975360"/>
            <a:ext cx="9403710" cy="536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30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8031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Markov Chain Model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언어모델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E355D2-FD76-9A5E-41E7-4C68DE52A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8" y="1093833"/>
            <a:ext cx="9171315" cy="52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5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RNN vs. CNN: Which Neural Network Is Right for Your Project?">
            <a:extLst>
              <a:ext uri="{FF2B5EF4-FFF2-40B4-BE49-F238E27FC236}">
                <a16:creationId xmlns:a16="http://schemas.microsoft.com/office/drawing/2014/main" id="{77400929-D1C6-7DD3-6F0D-D54CEF09F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 b="814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130139" cy="1354217"/>
              <a:chOff x="2700072" y="2021840"/>
              <a:chExt cx="4262229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4827117" y="2734295"/>
                <a:ext cx="2135184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RNN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0275C-0431-8432-2DC5-F28FA23D5C2F}"/>
              </a:ext>
            </a:extLst>
          </p:cNvPr>
          <p:cNvSpPr txBox="1"/>
          <p:nvPr/>
        </p:nvSpPr>
        <p:spPr>
          <a:xfrm>
            <a:off x="657911" y="5600644"/>
            <a:ext cx="5259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참고문헌 </a:t>
            </a:r>
            <a:r>
              <a:rPr lang="en-US" altLang="ko-KR" sz="1200" dirty="0"/>
              <a:t>:</a:t>
            </a:r>
          </a:p>
          <a:p>
            <a:pPr algn="r"/>
            <a:r>
              <a:rPr lang="en-US" altLang="ko-KR" sz="1200" dirty="0"/>
              <a:t>https://di-bigdata-study.tistory.com/23 </a:t>
            </a:r>
          </a:p>
          <a:p>
            <a:pPr algn="r"/>
            <a:r>
              <a:rPr lang="en-US" altLang="ko-KR" sz="1200" dirty="0"/>
              <a:t>Basics and Applications for Transformer, </a:t>
            </a:r>
            <a:r>
              <a:rPr lang="ko-KR" altLang="en-US" sz="1200" dirty="0"/>
              <a:t>이영재</a:t>
            </a:r>
            <a:r>
              <a:rPr lang="en-US" altLang="ko-KR" sz="1200" dirty="0"/>
              <a:t>, 2020.9.4</a:t>
            </a:r>
          </a:p>
          <a:p>
            <a:pPr algn="r"/>
            <a:r>
              <a:rPr lang="ko-KR" altLang="en-US" sz="1200" dirty="0" err="1"/>
              <a:t>딥러닝기반</a:t>
            </a:r>
            <a:r>
              <a:rPr lang="ko-KR" altLang="en-US" sz="1200" dirty="0"/>
              <a:t> 자연어 언어모델 </a:t>
            </a:r>
            <a:r>
              <a:rPr lang="en-US" altLang="ko-KR" sz="1200" dirty="0"/>
              <a:t>BERT, </a:t>
            </a:r>
            <a:r>
              <a:rPr lang="ko-KR" altLang="en-US" sz="1200" dirty="0"/>
              <a:t>김성현</a:t>
            </a:r>
            <a:r>
              <a:rPr lang="en-US" altLang="ko-KR" sz="1200" dirty="0"/>
              <a:t>, 2019.8.8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02588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 신경망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361B0D-3B17-44CD-9DB7-024BA0363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12" y="1092367"/>
            <a:ext cx="11291975" cy="48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41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순환 신경망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0F1057-CC72-D3F8-9833-E2F68C66F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94" y="1045029"/>
            <a:ext cx="9152666" cy="522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84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9765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Recurrent Neural Network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기반 언어모델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051F41-5B43-D70E-BAF4-5826CC9A7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47" y="1129885"/>
            <a:ext cx="9086706" cy="51707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60E902-65AF-8A7B-D4A7-E6D2F4BAA4EB}"/>
              </a:ext>
            </a:extLst>
          </p:cNvPr>
          <p:cNvSpPr txBox="1"/>
          <p:nvPr/>
        </p:nvSpPr>
        <p:spPr>
          <a:xfrm>
            <a:off x="6895607" y="6024234"/>
            <a:ext cx="52963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*RNN</a:t>
            </a:r>
            <a:r>
              <a:rPr lang="ko-KR" altLang="en-US" sz="1100" dirty="0"/>
              <a:t>과 </a:t>
            </a:r>
            <a:r>
              <a:rPr lang="en-US" altLang="ko-KR" sz="1100" dirty="0"/>
              <a:t>LSTM </a:t>
            </a:r>
            <a:r>
              <a:rPr lang="ko-KR" altLang="en-US" sz="1100" dirty="0"/>
              <a:t>을 이해해보자</a:t>
            </a:r>
            <a:endParaRPr lang="en-US" altLang="ko-KR" sz="1100" dirty="0"/>
          </a:p>
          <a:p>
            <a:pPr algn="r"/>
            <a:r>
              <a:rPr lang="en-US" altLang="ko-KR" sz="1100" dirty="0"/>
              <a:t>https://ratsgo.github.io/natural%20language%20processing/2017/03/09/rnnlstm/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12631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9765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언어모델을 이용한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11CD34-C2D8-E863-9C16-31E4DBF13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4" y="1090789"/>
            <a:ext cx="9091142" cy="51342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60E902-65AF-8A7B-D4A7-E6D2F4BAA4EB}"/>
              </a:ext>
            </a:extLst>
          </p:cNvPr>
          <p:cNvSpPr txBox="1"/>
          <p:nvPr/>
        </p:nvSpPr>
        <p:spPr>
          <a:xfrm>
            <a:off x="3100859" y="6214239"/>
            <a:ext cx="90911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http://www.kyobobook.co.kr/product/detailViewKor.laf?ejkGb=KOR&amp;mallGb=KOR&amp;barcode=9791158391379&amp;orderClick=LAG&amp;Kc=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15580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9765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Encoder - Decoder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7C167A-B8D6-3090-7AB9-FF2904D42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59" y="1001692"/>
            <a:ext cx="9879281" cy="536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03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Seq2Seq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14E613-8CBF-5296-61A6-64D03BF5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9" y="1074579"/>
            <a:ext cx="9113032" cy="51868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ED5824-9ECD-6C6B-D3DC-57752FB2A555}"/>
              </a:ext>
            </a:extLst>
          </p:cNvPr>
          <p:cNvSpPr txBox="1"/>
          <p:nvPr/>
        </p:nvSpPr>
        <p:spPr>
          <a:xfrm>
            <a:off x="917658" y="4264087"/>
            <a:ext cx="443906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RNN </a:t>
            </a:r>
            <a:r>
              <a:rPr lang="ko-KR" altLang="en-US" dirty="0">
                <a:solidFill>
                  <a:srgbClr val="FF0000"/>
                </a:solidFill>
              </a:rPr>
              <a:t>구조를 통해 </a:t>
            </a:r>
            <a:r>
              <a:rPr lang="en-US" altLang="ko-KR" dirty="0">
                <a:solidFill>
                  <a:srgbClr val="FF0000"/>
                </a:solidFill>
              </a:rPr>
              <a:t>Context vector </a:t>
            </a:r>
            <a:r>
              <a:rPr lang="ko-KR" altLang="en-US" dirty="0">
                <a:solidFill>
                  <a:srgbClr val="FF0000"/>
                </a:solidFill>
              </a:rPr>
              <a:t>를 획득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29689C-2034-570F-7D2D-185AD9D18FC8}"/>
              </a:ext>
            </a:extLst>
          </p:cNvPr>
          <p:cNvSpPr txBox="1"/>
          <p:nvPr/>
        </p:nvSpPr>
        <p:spPr>
          <a:xfrm>
            <a:off x="6265264" y="3483355"/>
            <a:ext cx="51350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획득된 </a:t>
            </a:r>
            <a:r>
              <a:rPr lang="en-US" altLang="ko-KR" dirty="0">
                <a:solidFill>
                  <a:srgbClr val="FF0000"/>
                </a:solidFill>
              </a:rPr>
              <a:t>Context vector </a:t>
            </a:r>
            <a:r>
              <a:rPr lang="ko-KR" altLang="en-US" dirty="0">
                <a:solidFill>
                  <a:srgbClr val="FF0000"/>
                </a:solidFill>
              </a:rPr>
              <a:t>를 입력으로 출력을 예측</a:t>
            </a:r>
          </a:p>
        </p:txBody>
      </p:sp>
    </p:spTree>
    <p:extLst>
      <p:ext uri="{BB962C8B-B14F-4D97-AF65-F5344CB8AC3E}">
        <p14:creationId xmlns:p14="http://schemas.microsoft.com/office/powerpoint/2010/main" val="1625895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RNN vs. CNN: Which Neural Network Is Right for Your Project?">
            <a:extLst>
              <a:ext uri="{FF2B5EF4-FFF2-40B4-BE49-F238E27FC236}">
                <a16:creationId xmlns:a16="http://schemas.microsoft.com/office/drawing/2014/main" id="{77400929-D1C6-7DD3-6F0D-D54CEF09F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 b="814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030752" cy="1354217"/>
              <a:chOff x="2700072" y="2021840"/>
              <a:chExt cx="4126896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4962447" y="2734295"/>
                <a:ext cx="1864521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NLP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0275C-0431-8432-2DC5-F28FA23D5C2F}"/>
              </a:ext>
            </a:extLst>
          </p:cNvPr>
          <p:cNvSpPr txBox="1"/>
          <p:nvPr/>
        </p:nvSpPr>
        <p:spPr>
          <a:xfrm>
            <a:off x="657911" y="5692923"/>
            <a:ext cx="5259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참고문헌 </a:t>
            </a:r>
            <a:r>
              <a:rPr lang="en-US" altLang="ko-KR" sz="1200" dirty="0"/>
              <a:t>: </a:t>
            </a:r>
          </a:p>
          <a:p>
            <a:pPr algn="r"/>
            <a:r>
              <a:rPr lang="en-US" altLang="ko-KR" sz="1200" dirty="0"/>
              <a:t>Basics and Applications for Transformer, </a:t>
            </a:r>
            <a:r>
              <a:rPr lang="ko-KR" altLang="en-US" sz="1200" dirty="0"/>
              <a:t>이영재</a:t>
            </a:r>
            <a:r>
              <a:rPr lang="en-US" altLang="ko-KR" sz="1200" dirty="0"/>
              <a:t>, 2020.9.4</a:t>
            </a:r>
          </a:p>
          <a:p>
            <a:pPr algn="r"/>
            <a:r>
              <a:rPr lang="ko-KR" altLang="en-US" sz="1200" dirty="0" err="1"/>
              <a:t>딥러닝기반</a:t>
            </a:r>
            <a:r>
              <a:rPr lang="ko-KR" altLang="en-US" sz="1200" dirty="0"/>
              <a:t> 자연어 언어모델 </a:t>
            </a:r>
            <a:r>
              <a:rPr lang="en-US" altLang="ko-KR" sz="1200" dirty="0"/>
              <a:t>BERT, </a:t>
            </a:r>
            <a:r>
              <a:rPr lang="ko-KR" altLang="en-US" sz="1200" dirty="0"/>
              <a:t>김성현</a:t>
            </a:r>
            <a:r>
              <a:rPr lang="en-US" altLang="ko-KR" sz="1200" dirty="0"/>
              <a:t>, 2019.8.8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Seq2Seq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BDB7A5-804D-C02F-20DF-214A84972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293" y="1023011"/>
            <a:ext cx="8891246" cy="51521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BBDA5C-E348-5408-130D-86AA0ABDDEEB}"/>
              </a:ext>
            </a:extLst>
          </p:cNvPr>
          <p:cNvSpPr txBox="1"/>
          <p:nvPr/>
        </p:nvSpPr>
        <p:spPr>
          <a:xfrm>
            <a:off x="7334994" y="6182654"/>
            <a:ext cx="48570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https://tacademy.skplanet.com/live/player/onlineLectureDetail.action?seq=123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90408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Seq2Seq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A05878-FEEA-1D88-BD80-3850E49BF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5"/>
          <a:stretch/>
        </p:blipFill>
        <p:spPr>
          <a:xfrm>
            <a:off x="1005840" y="1219203"/>
            <a:ext cx="9874264" cy="513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08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Seq2Seq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620885-BB8D-4851-A2AD-743138697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98" y="1129886"/>
            <a:ext cx="9816204" cy="520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01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Seq2Seq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CDEA30C-E18D-9FD7-8C9B-9BE2B5AC0994}"/>
              </a:ext>
            </a:extLst>
          </p:cNvPr>
          <p:cNvGrpSpPr/>
          <p:nvPr/>
        </p:nvGrpSpPr>
        <p:grpSpPr>
          <a:xfrm>
            <a:off x="1493433" y="1029824"/>
            <a:ext cx="9205134" cy="5207107"/>
            <a:chOff x="1493433" y="1029824"/>
            <a:chExt cx="9205134" cy="52071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69F360-34D1-31C7-6E24-8BDF1A7AF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3433" y="1029824"/>
              <a:ext cx="9205134" cy="520710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26BCC55-4D3B-8432-29C1-C203B085A7DE}"/>
                </a:ext>
              </a:extLst>
            </p:cNvPr>
            <p:cNvSpPr/>
            <p:nvPr/>
          </p:nvSpPr>
          <p:spPr>
            <a:xfrm>
              <a:off x="1769423" y="5403273"/>
              <a:ext cx="2897580" cy="479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CEC3F30-6399-9BCD-9ED8-AFE5A12EC85A}"/>
              </a:ext>
            </a:extLst>
          </p:cNvPr>
          <p:cNvSpPr txBox="1"/>
          <p:nvPr/>
        </p:nvSpPr>
        <p:spPr>
          <a:xfrm>
            <a:off x="8704611" y="6106126"/>
            <a:ext cx="3420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https://www.youtube.com/watch?v=WsQLdu2JMgI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74756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RNN vs. CNN: Which Neural Network Is Right for Your Project?">
            <a:extLst>
              <a:ext uri="{FF2B5EF4-FFF2-40B4-BE49-F238E27FC236}">
                <a16:creationId xmlns:a16="http://schemas.microsoft.com/office/drawing/2014/main" id="{77400929-D1C6-7DD3-6F0D-D54CEF09F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 b="814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3822349" cy="1354217"/>
              <a:chOff x="2700072" y="2021840"/>
              <a:chExt cx="5204794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884556" y="2734295"/>
                <a:ext cx="4020310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Attention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70275C-0431-8432-2DC5-F28FA23D5C2F}"/>
              </a:ext>
            </a:extLst>
          </p:cNvPr>
          <p:cNvSpPr txBox="1"/>
          <p:nvPr/>
        </p:nvSpPr>
        <p:spPr>
          <a:xfrm>
            <a:off x="657911" y="5692923"/>
            <a:ext cx="5259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참고문헌 </a:t>
            </a:r>
            <a:r>
              <a:rPr lang="en-US" altLang="ko-KR" sz="1200" dirty="0"/>
              <a:t>: </a:t>
            </a:r>
          </a:p>
          <a:p>
            <a:pPr algn="r"/>
            <a:r>
              <a:rPr lang="en-US" altLang="ko-KR" sz="1200" dirty="0"/>
              <a:t>Basics and Applications for Transformer, </a:t>
            </a:r>
            <a:r>
              <a:rPr lang="ko-KR" altLang="en-US" sz="1200" dirty="0"/>
              <a:t>이영재</a:t>
            </a:r>
            <a:r>
              <a:rPr lang="en-US" altLang="ko-KR" sz="1200" dirty="0"/>
              <a:t>, 2020.9.4</a:t>
            </a:r>
          </a:p>
          <a:p>
            <a:pPr algn="r"/>
            <a:r>
              <a:rPr lang="ko-KR" altLang="en-US" sz="1200" dirty="0" err="1"/>
              <a:t>딥러닝기반</a:t>
            </a:r>
            <a:r>
              <a:rPr lang="ko-KR" altLang="en-US" sz="1200" dirty="0"/>
              <a:t> 자연어 언어모델 </a:t>
            </a:r>
            <a:r>
              <a:rPr lang="en-US" altLang="ko-KR" sz="1200" dirty="0"/>
              <a:t>BERT, </a:t>
            </a:r>
            <a:r>
              <a:rPr lang="ko-KR" altLang="en-US" sz="1200" dirty="0"/>
              <a:t>김성현</a:t>
            </a:r>
            <a:r>
              <a:rPr lang="en-US" altLang="ko-KR" sz="1200" dirty="0"/>
              <a:t>, 2019.8.8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3737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1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Attention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모티브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E749D5-9008-5CB9-1182-60376518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45" y="1129886"/>
            <a:ext cx="9476509" cy="526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72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1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Attention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83CA7F-BBBE-ACF3-CBAF-A6260117E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1"/>
          <a:stretch/>
        </p:blipFill>
        <p:spPr>
          <a:xfrm>
            <a:off x="1129022" y="1129886"/>
            <a:ext cx="9933956" cy="51917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C64280-7901-24C2-DF6B-5BE7EC4121D3}"/>
              </a:ext>
            </a:extLst>
          </p:cNvPr>
          <p:cNvSpPr txBox="1"/>
          <p:nvPr/>
        </p:nvSpPr>
        <p:spPr>
          <a:xfrm>
            <a:off x="8704611" y="6106126"/>
            <a:ext cx="3420094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https://www.youtube.com/watch?v=WsQLdu2JMgI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65639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1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Attention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6FBDC8-7FD8-2A67-AD71-9EFAE1B8D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94" y="975360"/>
            <a:ext cx="9393383" cy="5343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4B6C3E-3FD9-C684-037E-0742DDDFA242}"/>
              </a:ext>
            </a:extLst>
          </p:cNvPr>
          <p:cNvSpPr txBox="1"/>
          <p:nvPr/>
        </p:nvSpPr>
        <p:spPr>
          <a:xfrm>
            <a:off x="8704611" y="6106126"/>
            <a:ext cx="3420094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https://www.youtube.com/watch?v=WsQLdu2JMgI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01375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1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Attention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2F6877-6384-5662-33F0-3FC83CC0D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07" y="975360"/>
            <a:ext cx="9488385" cy="540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380E5-DAAD-F733-4643-534DCE9C1BF0}"/>
              </a:ext>
            </a:extLst>
          </p:cNvPr>
          <p:cNvSpPr txBox="1"/>
          <p:nvPr/>
        </p:nvSpPr>
        <p:spPr>
          <a:xfrm>
            <a:off x="8704611" y="6106126"/>
            <a:ext cx="3420094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https://www.youtube.com/watch?v=WsQLdu2JMgI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70689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1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Attention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B68A0D-E6BD-498C-22CF-FAC5064B5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059" y="975360"/>
            <a:ext cx="9345881" cy="53452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AD9143-F2F7-F18A-398E-D21922034958}"/>
              </a:ext>
            </a:extLst>
          </p:cNvPr>
          <p:cNvSpPr txBox="1"/>
          <p:nvPr/>
        </p:nvSpPr>
        <p:spPr>
          <a:xfrm>
            <a:off x="8704611" y="6106126"/>
            <a:ext cx="3420094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https://www.youtube.com/watch?v=WsQLdu2JMgI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420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자연어 처리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7FD28F-7461-2B48-B79D-B04FB65C1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47" y="1129886"/>
            <a:ext cx="8693706" cy="509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1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Attention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F6906E-0320-C440-D240-85FA1B5BE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001" y="975360"/>
            <a:ext cx="9337569" cy="5335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EE411E-5138-C3C9-287C-07B0E87007A8}"/>
              </a:ext>
            </a:extLst>
          </p:cNvPr>
          <p:cNvSpPr txBox="1"/>
          <p:nvPr/>
        </p:nvSpPr>
        <p:spPr>
          <a:xfrm>
            <a:off x="8704611" y="6106126"/>
            <a:ext cx="3420094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https://www.youtube.com/watch?v=WsQLdu2JMgI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81791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1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Attention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F6906E-0320-C440-D240-85FA1B5BE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001" y="975360"/>
            <a:ext cx="9337569" cy="5335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303C66-83E9-67D0-2B2E-6A0EFB7B839E}"/>
              </a:ext>
            </a:extLst>
          </p:cNvPr>
          <p:cNvSpPr txBox="1"/>
          <p:nvPr/>
        </p:nvSpPr>
        <p:spPr>
          <a:xfrm>
            <a:off x="8704611" y="6106126"/>
            <a:ext cx="3420094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https://www.youtube.com/watch?v=WsQLdu2JMgI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41605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1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Attention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39FFE4-A9DB-60C6-6972-9321410E0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31" y="975360"/>
            <a:ext cx="9476509" cy="5442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4A5B35-9BE1-82E8-03AA-D2880D739B9D}"/>
              </a:ext>
            </a:extLst>
          </p:cNvPr>
          <p:cNvSpPr txBox="1"/>
          <p:nvPr/>
        </p:nvSpPr>
        <p:spPr>
          <a:xfrm>
            <a:off x="8704611" y="6106126"/>
            <a:ext cx="3420094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https://www.youtube.com/watch?v=WsQLdu2JMgI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12160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91D776C-0AEC-5825-AFAE-8F4AE61B9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90" y="975360"/>
            <a:ext cx="9390192" cy="536582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1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Attention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A5B35-9BE1-82E8-03AA-D2880D739B9D}"/>
              </a:ext>
            </a:extLst>
          </p:cNvPr>
          <p:cNvSpPr txBox="1"/>
          <p:nvPr/>
        </p:nvSpPr>
        <p:spPr>
          <a:xfrm>
            <a:off x="8704611" y="6106126"/>
            <a:ext cx="3420094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https://www.youtube.com/watch?v=WsQLdu2JMgI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28592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1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Attention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A5B35-9BE1-82E8-03AA-D2880D739B9D}"/>
              </a:ext>
            </a:extLst>
          </p:cNvPr>
          <p:cNvSpPr txBox="1"/>
          <p:nvPr/>
        </p:nvSpPr>
        <p:spPr>
          <a:xfrm>
            <a:off x="8704611" y="6106126"/>
            <a:ext cx="3420094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https://www.youtube.com/watch?v=WsQLdu2JMgI</a:t>
            </a:r>
            <a:endParaRPr lang="ko-KR" altLang="en-US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CB65E6-A275-A393-8C2E-293CCF1F7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1036700"/>
            <a:ext cx="108489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4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B8B0A1D-A71A-81D6-D1A8-F780C04CF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55" y="975360"/>
            <a:ext cx="9932062" cy="540639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1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Attention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A5B35-9BE1-82E8-03AA-D2880D739B9D}"/>
              </a:ext>
            </a:extLst>
          </p:cNvPr>
          <p:cNvSpPr txBox="1"/>
          <p:nvPr/>
        </p:nvSpPr>
        <p:spPr>
          <a:xfrm>
            <a:off x="8704611" y="6106126"/>
            <a:ext cx="3420094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https://www.youtube.com/watch?v=WsQLdu2JMgI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26149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CDD78F-68DE-36E7-A3A9-39C8ADB0B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83" y="1008659"/>
            <a:ext cx="9393381" cy="538787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1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Self-Attention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4A5B35-9BE1-82E8-03AA-D2880D739B9D}"/>
              </a:ext>
            </a:extLst>
          </p:cNvPr>
          <p:cNvSpPr txBox="1"/>
          <p:nvPr/>
        </p:nvSpPr>
        <p:spPr>
          <a:xfrm>
            <a:off x="8704611" y="6106126"/>
            <a:ext cx="3420094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https://www.youtube.com/watch?v=mxGCEWOxfe8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8663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3E9A971-25F6-12E4-B193-DF7AB41F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44" y="996381"/>
            <a:ext cx="9352283" cy="5371355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1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Self-Attention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513CD-8E89-EC11-A1A4-9863E266E438}"/>
              </a:ext>
            </a:extLst>
          </p:cNvPr>
          <p:cNvSpPr txBox="1"/>
          <p:nvPr/>
        </p:nvSpPr>
        <p:spPr>
          <a:xfrm>
            <a:off x="8704611" y="6106126"/>
            <a:ext cx="3420094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https://www.youtube.com/watch?v=mxGCEWOxfe8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65535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DE4B70-05D0-4937-CD3A-3D8C6125A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1" y="1024531"/>
            <a:ext cx="9405257" cy="537443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1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Self-Attention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FD83D-80B5-6E06-70F9-275069788405}"/>
              </a:ext>
            </a:extLst>
          </p:cNvPr>
          <p:cNvSpPr txBox="1"/>
          <p:nvPr/>
        </p:nvSpPr>
        <p:spPr>
          <a:xfrm>
            <a:off x="8704611" y="6106126"/>
            <a:ext cx="3420094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https://www.youtube.com/watch?v=mxGCEWOxfe8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2233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4D7A99D-D3E9-5784-CD0F-E16ABE7E8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76" y="1001998"/>
            <a:ext cx="9311619" cy="536573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1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Self-Attention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F21B8-3F72-574B-4306-9CBE7B8BB896}"/>
              </a:ext>
            </a:extLst>
          </p:cNvPr>
          <p:cNvSpPr txBox="1"/>
          <p:nvPr/>
        </p:nvSpPr>
        <p:spPr>
          <a:xfrm>
            <a:off x="8704611" y="6106126"/>
            <a:ext cx="3420094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https://www.youtube.com/watch?v=mxGCEWOxfe8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56278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자연어 처리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D5319D-878B-0A6D-8511-4F764BF7A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80" y="1129886"/>
            <a:ext cx="9378737" cy="524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9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27039A-184F-C395-99EB-CFCDCCF1C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38" y="975205"/>
            <a:ext cx="8855771" cy="539253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1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Self-Attention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F6C5C-5AC0-F27B-868B-4511702A2AE5}"/>
              </a:ext>
            </a:extLst>
          </p:cNvPr>
          <p:cNvSpPr txBox="1"/>
          <p:nvPr/>
        </p:nvSpPr>
        <p:spPr>
          <a:xfrm>
            <a:off x="8704611" y="6106126"/>
            <a:ext cx="3420094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https://www.youtube.com/watch?v=mxGCEWOxfe8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898980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BA0907-2870-8EF6-7CC0-5DD40938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542" y="1038317"/>
            <a:ext cx="8744916" cy="532942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1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Self-Attention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5F9DA7-EEAF-F5CD-3517-047CA39FAB84}"/>
              </a:ext>
            </a:extLst>
          </p:cNvPr>
          <p:cNvSpPr txBox="1"/>
          <p:nvPr/>
        </p:nvSpPr>
        <p:spPr>
          <a:xfrm>
            <a:off x="8704611" y="6106126"/>
            <a:ext cx="3420094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https://www.youtube.com/watch?v=mxGCEWOxfe8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51728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965120-22B8-20D1-B83D-FD04183A7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72" y="1033087"/>
            <a:ext cx="8673655" cy="533464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1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Self-Attention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1F0BC-EA7E-07C3-1BF1-D5847E87D5C7}"/>
              </a:ext>
            </a:extLst>
          </p:cNvPr>
          <p:cNvSpPr txBox="1"/>
          <p:nvPr/>
        </p:nvSpPr>
        <p:spPr>
          <a:xfrm>
            <a:off x="8704611" y="6106126"/>
            <a:ext cx="3420094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https://www.youtube.com/watch?v=mxGCEWOxfe8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08846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91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Self-Attention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69BBB8-8077-51E4-74DB-A2D4E9C68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73" y="1019924"/>
            <a:ext cx="9779454" cy="5357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2C8A37-7473-EC4B-3464-4EF11EF44A0D}"/>
              </a:ext>
            </a:extLst>
          </p:cNvPr>
          <p:cNvSpPr txBox="1"/>
          <p:nvPr/>
        </p:nvSpPr>
        <p:spPr>
          <a:xfrm>
            <a:off x="8704611" y="6106126"/>
            <a:ext cx="3420094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https://www.youtube.com/watch?v=mxGCEWOxfe8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07340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A48D29-09E7-BB74-DA8B-C0E33AE76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027" y="975360"/>
            <a:ext cx="9301945" cy="542825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8" y="174504"/>
            <a:ext cx="7520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Multi-head Self-Attention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38961-8246-90C6-CE1B-375D61B0FCE4}"/>
              </a:ext>
            </a:extLst>
          </p:cNvPr>
          <p:cNvSpPr txBox="1"/>
          <p:nvPr/>
        </p:nvSpPr>
        <p:spPr>
          <a:xfrm>
            <a:off x="8704611" y="6106126"/>
            <a:ext cx="3420094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https://www.youtube.com/watch?v=mxGCEWOxfe8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90018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8FF3889-EEBF-44DC-C01E-D70503D72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11" y="1019132"/>
            <a:ext cx="9655378" cy="534860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7" y="174504"/>
            <a:ext cx="896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Multi-head Self-Attention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encoder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38961-8246-90C6-CE1B-375D61B0FCE4}"/>
              </a:ext>
            </a:extLst>
          </p:cNvPr>
          <p:cNvSpPr txBox="1"/>
          <p:nvPr/>
        </p:nvSpPr>
        <p:spPr>
          <a:xfrm>
            <a:off x="8704611" y="6106126"/>
            <a:ext cx="3420094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https://www.youtube.com/watch?v=mxGCEWOxfe8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18753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RNN vs. CNN: Which Neural Network Is Right for Your Project?">
            <a:extLst>
              <a:ext uri="{FF2B5EF4-FFF2-40B4-BE49-F238E27FC236}">
                <a16:creationId xmlns:a16="http://schemas.microsoft.com/office/drawing/2014/main" id="{77400929-D1C6-7DD3-6F0D-D54CEF09F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 b="814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4212359" cy="1354217"/>
              <a:chOff x="2700072" y="2021840"/>
              <a:chExt cx="5735855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353487" y="2734295"/>
                <a:ext cx="5082440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Transformer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423EC00-CE29-273D-0762-D999347AB6AC}"/>
              </a:ext>
            </a:extLst>
          </p:cNvPr>
          <p:cNvSpPr txBox="1"/>
          <p:nvPr/>
        </p:nvSpPr>
        <p:spPr>
          <a:xfrm>
            <a:off x="657911" y="5692923"/>
            <a:ext cx="5259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/>
              <a:t>참고문헌 </a:t>
            </a:r>
            <a:r>
              <a:rPr lang="en-US" altLang="ko-KR" sz="1200" dirty="0"/>
              <a:t>: </a:t>
            </a:r>
          </a:p>
          <a:p>
            <a:pPr algn="r"/>
            <a:r>
              <a:rPr lang="en-US" altLang="ko-KR" sz="1200" dirty="0"/>
              <a:t>Basics and Applications for Transformer, </a:t>
            </a:r>
            <a:r>
              <a:rPr lang="ko-KR" altLang="en-US" sz="1200" dirty="0"/>
              <a:t>이영재</a:t>
            </a:r>
            <a:r>
              <a:rPr lang="en-US" altLang="ko-KR" sz="1200" dirty="0"/>
              <a:t>, 2020.9.4</a:t>
            </a:r>
          </a:p>
          <a:p>
            <a:pPr algn="r"/>
            <a:r>
              <a:rPr lang="ko-KR" altLang="en-US" sz="1200" dirty="0" err="1"/>
              <a:t>딥러닝기반</a:t>
            </a:r>
            <a:r>
              <a:rPr lang="ko-KR" altLang="en-US" sz="1200" dirty="0"/>
              <a:t> 자연어 언어모델 </a:t>
            </a:r>
            <a:r>
              <a:rPr lang="en-US" altLang="ko-KR" sz="1200" dirty="0"/>
              <a:t>BERT, </a:t>
            </a:r>
            <a:r>
              <a:rPr lang="ko-KR" altLang="en-US" sz="1200" dirty="0"/>
              <a:t>김성현</a:t>
            </a:r>
            <a:r>
              <a:rPr lang="en-US" altLang="ko-KR" sz="1200" dirty="0"/>
              <a:t>, 2019.8.8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43078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2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1032E5-31CB-2376-C751-EE5E4962B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1" y="1044172"/>
            <a:ext cx="7773344" cy="532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44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39" y="174504"/>
            <a:ext cx="428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99567B-096B-19F0-F3C0-0596B6872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294" y="1129886"/>
            <a:ext cx="9261411" cy="52980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5FDBEC-579B-7C77-60BB-6ED7F736D7FA}"/>
              </a:ext>
            </a:extLst>
          </p:cNvPr>
          <p:cNvSpPr txBox="1"/>
          <p:nvPr/>
        </p:nvSpPr>
        <p:spPr>
          <a:xfrm>
            <a:off x="5890162" y="6103979"/>
            <a:ext cx="61039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/>
              <a:t>https://www.youtube.com/watch?v=xhY7m8QVKjo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837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2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Encoder - Decoder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CA5E4F-70C0-E366-FA96-AACA6D33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304" y="1001206"/>
            <a:ext cx="7973391" cy="538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7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자연어 처리 단계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59AE2C-5290-21B7-8468-DF37631C7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112845"/>
            <a:ext cx="9365054" cy="526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51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2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70046E-E4DA-A828-9D02-975C07FE4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43" y="1080038"/>
            <a:ext cx="7733587" cy="513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01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2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B01436-C484-F7EA-C218-95D0A9D5B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834" y="1129886"/>
            <a:ext cx="8466763" cy="51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68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2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040D59-5DA2-05EE-7415-D77474DFA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5" y="1031431"/>
            <a:ext cx="10293532" cy="529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60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2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9E77AE-EE30-C52B-8780-07F0C89DA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28" y="1129886"/>
            <a:ext cx="10364434" cy="518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19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2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FFE2C3-74D3-3DBA-D4E5-27530B57E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0"/>
          <a:stretch/>
        </p:blipFill>
        <p:spPr>
          <a:xfrm>
            <a:off x="2621280" y="1017569"/>
            <a:ext cx="7550331" cy="51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86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2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D46CE4-2CC5-F60B-BD49-FA868349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297" y="1024442"/>
            <a:ext cx="9616368" cy="528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31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2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69CB04-07E6-3E41-CD42-58975B75C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948" y="1072829"/>
            <a:ext cx="9356169" cy="514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2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FF1A7E-BC3F-C89A-99B0-B934701A9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147607"/>
            <a:ext cx="8085427" cy="52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96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2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5A7C10-64C1-BF19-A9D4-DECB63C3E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04" y="1000122"/>
            <a:ext cx="10182967" cy="538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58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2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11268A-C37D-4BB2-5CA2-69A38BC0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61" y="1075519"/>
            <a:ext cx="9055677" cy="526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96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자연어 처리 단계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79194D-24B7-9AA3-B905-1A8E0BBA5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162" y="1129886"/>
            <a:ext cx="9060872" cy="525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66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2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9C5784-C12D-7F9E-99B8-4ACEE13AF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30" y="1129886"/>
            <a:ext cx="8200734" cy="522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39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2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3D22A4-67E4-2EBE-ADE3-79B5A8025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34" y="1063141"/>
            <a:ext cx="8984178" cy="52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93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2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BB219A-7779-73DB-7980-1B6B09BA7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1129885"/>
            <a:ext cx="7186989" cy="51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87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2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9664D0-BA09-7260-1197-36E1DDDE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85" y="1079844"/>
            <a:ext cx="8758423" cy="52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77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42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 </a:t>
            </a:r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0AA261-58B1-A743-E773-8D778A10E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090397"/>
            <a:ext cx="8734672" cy="528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04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5846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자연어 처리 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Application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32712F-0489-B7D5-888C-168A35CB4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129886"/>
            <a:ext cx="6548900" cy="51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26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4330</TotalTime>
  <Words>587</Words>
  <Application>Microsoft Office PowerPoint</Application>
  <PresentationFormat>와이드스크린</PresentationFormat>
  <Paragraphs>218</Paragraphs>
  <Slides>85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89" baseType="lpstr">
      <vt:lpstr>나눔스퀘어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PC</cp:lastModifiedBy>
  <cp:revision>37</cp:revision>
  <dcterms:created xsi:type="dcterms:W3CDTF">2019-12-23T00:32:35Z</dcterms:created>
  <dcterms:modified xsi:type="dcterms:W3CDTF">2023-02-02T05:34:02Z</dcterms:modified>
</cp:coreProperties>
</file>